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20"/>
  </p:notesMasterIdLst>
  <p:sldIdLst>
    <p:sldId id="256" r:id="rId2"/>
    <p:sldId id="269" r:id="rId3"/>
    <p:sldId id="258" r:id="rId4"/>
    <p:sldId id="274" r:id="rId5"/>
    <p:sldId id="286" r:id="rId6"/>
    <p:sldId id="287" r:id="rId7"/>
    <p:sldId id="261" r:id="rId8"/>
    <p:sldId id="270" r:id="rId9"/>
    <p:sldId id="288" r:id="rId10"/>
    <p:sldId id="290" r:id="rId11"/>
    <p:sldId id="259" r:id="rId12"/>
    <p:sldId id="284" r:id="rId13"/>
    <p:sldId id="285" r:id="rId14"/>
    <p:sldId id="276" r:id="rId15"/>
    <p:sldId id="266" r:id="rId16"/>
    <p:sldId id="282" r:id="rId17"/>
    <p:sldId id="280" r:id="rId18"/>
    <p:sldId id="279" r:id="rId19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F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82209" autoAdjust="0"/>
  </p:normalViewPr>
  <p:slideViewPr>
    <p:cSldViewPr snapToGrid="0">
      <p:cViewPr>
        <p:scale>
          <a:sx n="75" d="100"/>
          <a:sy n="75" d="100"/>
        </p:scale>
        <p:origin x="441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BCE5E75F-1FDD-48D6-A31B-1A31879A6DF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1161591-DF9E-45B8-9AB5-70C789EB7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9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</a:t>
            </a:r>
            <a:r>
              <a:rPr lang="en-US" baseline="0" dirty="0"/>
              <a:t> on why biomass pyrolysis is an attractive renewable energy process</a:t>
            </a:r>
          </a:p>
          <a:p>
            <a:r>
              <a:rPr lang="en-US" baseline="0" dirty="0"/>
              <a:t>	biomass availability</a:t>
            </a:r>
          </a:p>
          <a:p>
            <a:r>
              <a:rPr lang="en-US" baseline="0" dirty="0"/>
              <a:t>	produces a liquid fuel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61591-DF9E-45B8-9AB5-70C789EB7E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88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PaSR</a:t>
            </a:r>
            <a:r>
              <a:rPr lang="en-US" dirty="0"/>
              <a:t>-derives</a:t>
            </a:r>
            <a:r>
              <a:rPr lang="en-US" baseline="0" dirty="0"/>
              <a:t> reaction rates in a transient manner based on a turbulent time scale as well as a kinetic time scale</a:t>
            </a:r>
          </a:p>
          <a:p>
            <a:r>
              <a:rPr lang="en-US" dirty="0"/>
              <a:t>https://openfoamwiki.net/images/8/8a/Christ_OFW6_slides.pdf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61591-DF9E-45B8-9AB5-70C789EB7E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9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24500" y="6492874"/>
            <a:ext cx="409074" cy="365126"/>
          </a:xfrm>
        </p:spPr>
        <p:txBody>
          <a:bodyPr/>
          <a:lstStyle/>
          <a:p>
            <a:fld id="{7590F1C9-902E-492E-9FB4-E8F9CA03E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9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53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601037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19537" y="6279816"/>
            <a:ext cx="461210" cy="546100"/>
          </a:xfrm>
        </p:spPr>
        <p:txBody>
          <a:bodyPr/>
          <a:lstStyle>
            <a:lvl1pPr algn="ctr">
              <a:defRPr/>
            </a:lvl1pPr>
          </a:lstStyle>
          <a:p>
            <a:fld id="{7590F1C9-902E-492E-9FB4-E8F9CA03E3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14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2449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2449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83705" y="6356350"/>
            <a:ext cx="397042" cy="501650"/>
          </a:xfrm>
        </p:spPr>
        <p:txBody>
          <a:bodyPr/>
          <a:lstStyle>
            <a:lvl1pPr algn="ctr">
              <a:defRPr/>
            </a:lvl1pPr>
          </a:lstStyle>
          <a:p>
            <a:fld id="{7590F1C9-902E-492E-9FB4-E8F9CA03E3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85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49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499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94947" y="6492875"/>
            <a:ext cx="364958" cy="365125"/>
          </a:xfrm>
        </p:spPr>
        <p:txBody>
          <a:bodyPr/>
          <a:lstStyle/>
          <a:p>
            <a:fld id="{7590F1C9-902E-492E-9FB4-E8F9CA03E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0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49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53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1037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1037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73416" y="6311900"/>
            <a:ext cx="445168" cy="301124"/>
          </a:xfrm>
        </p:spPr>
        <p:txBody>
          <a:bodyPr/>
          <a:lstStyle>
            <a:lvl1pPr algn="ctr">
              <a:defRPr/>
            </a:lvl1pPr>
          </a:lstStyle>
          <a:p>
            <a:fld id="{7590F1C9-902E-492E-9FB4-E8F9CA03E3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41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0844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32361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0844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32361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915109" y="6428540"/>
            <a:ext cx="364958" cy="349250"/>
          </a:xfrm>
        </p:spPr>
        <p:txBody>
          <a:bodyPr/>
          <a:lstStyle/>
          <a:p>
            <a:fld id="{7590F1C9-902E-492E-9FB4-E8F9CA03E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1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96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98694" y="6224337"/>
            <a:ext cx="429127" cy="441158"/>
          </a:xfrm>
        </p:spPr>
        <p:txBody>
          <a:bodyPr/>
          <a:lstStyle>
            <a:lvl1pPr algn="ctr">
              <a:defRPr/>
            </a:lvl1pPr>
          </a:lstStyle>
          <a:p>
            <a:fld id="{7590F1C9-902E-492E-9FB4-E8F9CA03E3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15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211" y="6276139"/>
            <a:ext cx="381000" cy="365292"/>
          </a:xfrm>
        </p:spPr>
        <p:txBody>
          <a:bodyPr/>
          <a:lstStyle>
            <a:lvl1pPr algn="ctr">
              <a:defRPr/>
            </a:lvl1pPr>
          </a:lstStyle>
          <a:p>
            <a:fld id="{7590F1C9-902E-492E-9FB4-E8F9CA03E3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41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84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895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13521" y="6440237"/>
            <a:ext cx="364958" cy="285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F1C9-902E-492E-9FB4-E8F9CA03E3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4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biombioe.2012.02.016" TargetMode="External"/><Relationship Id="rId2" Type="http://schemas.openxmlformats.org/officeDocument/2006/relationships/hyperlink" Target="http://dx.doi.org/10.1016/j.fuel.2013.09.00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016/j.ces.2013.08.01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0.png"/><Relationship Id="rId12" Type="http://schemas.openxmlformats.org/officeDocument/2006/relationships/image" Target="../media/image1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7.png"/><Relationship Id="rId7" Type="http://schemas.openxmlformats.org/officeDocument/2006/relationships/image" Target="../media/image25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0.png"/><Relationship Id="rId11" Type="http://schemas.openxmlformats.org/officeDocument/2006/relationships/image" Target="../media/image44.png"/><Relationship Id="rId5" Type="http://schemas.openxmlformats.org/officeDocument/2006/relationships/image" Target="../media/image230.png"/><Relationship Id="rId10" Type="http://schemas.openxmlformats.org/officeDocument/2006/relationships/image" Target="../media/image280.png"/><Relationship Id="rId4" Type="http://schemas.openxmlformats.org/officeDocument/2006/relationships/image" Target="../media/image220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latin typeface="+mn-lt"/>
              </a:rPr>
              <a:t>Development of a comprehensive computational fluid dynamic (CFD) and discrete element model of biomass fast pyrolysis in a bubbling fluidized bed reactor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Ross </a:t>
            </a:r>
            <a:r>
              <a:rPr lang="en-US" dirty="0" err="1"/>
              <a:t>Houston</a:t>
            </a:r>
            <a:r>
              <a:rPr lang="en-US" baseline="30000" dirty="0" err="1"/>
              <a:t>a</a:t>
            </a:r>
            <a:r>
              <a:rPr lang="en-US" dirty="0"/>
              <a:t>, </a:t>
            </a:r>
            <a:r>
              <a:rPr lang="en-US" dirty="0" err="1"/>
              <a:t>Oluwafemi</a:t>
            </a:r>
            <a:r>
              <a:rPr lang="en-US" dirty="0"/>
              <a:t> </a:t>
            </a:r>
            <a:r>
              <a:rPr lang="en-US" dirty="0" err="1"/>
              <a:t>Oyedeji</a:t>
            </a:r>
            <a:r>
              <a:rPr lang="en-US" baseline="30000" dirty="0" err="1"/>
              <a:t>a</a:t>
            </a:r>
            <a:r>
              <a:rPr lang="en-US" dirty="0"/>
              <a:t>, and </a:t>
            </a:r>
            <a:r>
              <a:rPr lang="en-US" dirty="0" err="1"/>
              <a:t>Nourredine</a:t>
            </a:r>
            <a:r>
              <a:rPr lang="en-US" dirty="0"/>
              <a:t> </a:t>
            </a:r>
            <a:r>
              <a:rPr lang="en-US" dirty="0" err="1"/>
              <a:t>Abdoulmoumine</a:t>
            </a:r>
            <a:r>
              <a:rPr lang="en-US" baseline="30000" dirty="0" err="1"/>
              <a:t>a,b</a:t>
            </a:r>
            <a:endParaRPr lang="en-US" baseline="30000" dirty="0"/>
          </a:p>
          <a:p>
            <a:r>
              <a:rPr lang="en-US" sz="1800" baseline="30000" dirty="0" err="1"/>
              <a:t>a</a:t>
            </a:r>
            <a:r>
              <a:rPr lang="en-US" sz="1800" dirty="0" err="1"/>
              <a:t>Biosystems</a:t>
            </a:r>
            <a:r>
              <a:rPr lang="en-US" sz="1800" dirty="0"/>
              <a:t> Engineering and Soil Science Department, University of Tennessee, Knoxville, TN 37996</a:t>
            </a:r>
          </a:p>
          <a:p>
            <a:r>
              <a:rPr lang="en-US" sz="1800" baseline="30000" dirty="0" err="1"/>
              <a:t>b</a:t>
            </a:r>
            <a:r>
              <a:rPr lang="en-US" sz="1800" dirty="0" err="1"/>
              <a:t>Center</a:t>
            </a:r>
            <a:r>
              <a:rPr lang="en-US" sz="1800" dirty="0"/>
              <a:t> for Renewable Carbon, University of Tennessee, Knoxville, TN 37996</a:t>
            </a:r>
            <a:endParaRPr lang="en-US" sz="18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54209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Presented at NETL’s 2017 Workshop on Multiphase Flow Science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19" y="4760007"/>
            <a:ext cx="1905000" cy="119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51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363" y="6499775"/>
            <a:ext cx="116581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Mellin</a:t>
            </a:r>
            <a:r>
              <a:rPr lang="en-US" sz="800" dirty="0"/>
              <a:t>, P., </a:t>
            </a:r>
            <a:r>
              <a:rPr lang="en-US" sz="800" dirty="0" err="1"/>
              <a:t>Kantarelis</a:t>
            </a:r>
            <a:r>
              <a:rPr lang="en-US" sz="800" dirty="0"/>
              <a:t>, E., &amp; Yang, W. (2014). Computational fluid dynamics modeling of biomass fast pyrolysis in a fluidized bed reactor, using a comprehensive chemistry scheme. </a:t>
            </a:r>
            <a:r>
              <a:rPr lang="en-US" sz="800" i="1" dirty="0"/>
              <a:t>Fuel, 117, Part A</a:t>
            </a:r>
            <a:r>
              <a:rPr lang="en-US" sz="800" dirty="0"/>
              <a:t>, 704-715. </a:t>
            </a:r>
            <a:r>
              <a:rPr lang="en-US" sz="800" dirty="0" err="1"/>
              <a:t>doi:</a:t>
            </a:r>
            <a:r>
              <a:rPr lang="en-US" sz="800" u="sng" dirty="0" err="1">
                <a:hlinkClick r:id="rId2"/>
              </a:rPr>
              <a:t>http</a:t>
            </a:r>
            <a:r>
              <a:rPr lang="en-US" sz="800" u="sng" dirty="0">
                <a:hlinkClick r:id="rId2"/>
              </a:rPr>
              <a:t>://dx.doi.org/10.1016/j.fuel.2013.09.009</a:t>
            </a:r>
            <a:endParaRPr lang="en-US" sz="800" u="sng" dirty="0"/>
          </a:p>
          <a:p>
            <a:r>
              <a:rPr lang="en-US" sz="800" dirty="0" err="1"/>
              <a:t>Blondeau</a:t>
            </a:r>
            <a:r>
              <a:rPr lang="en-US" sz="800" dirty="0"/>
              <a:t>, J., &amp; </a:t>
            </a:r>
            <a:r>
              <a:rPr lang="en-US" sz="800" dirty="0" err="1"/>
              <a:t>Jeanmart</a:t>
            </a:r>
            <a:r>
              <a:rPr lang="en-US" sz="800" dirty="0"/>
              <a:t>, H. (2012). Biomass pyrolysis at high temperatures: Prediction of gaseous species yields from an anisotropic particle. </a:t>
            </a:r>
            <a:r>
              <a:rPr lang="en-US" sz="800" i="1" dirty="0"/>
              <a:t>Biomass and Bioenergy, 41</a:t>
            </a:r>
            <a:r>
              <a:rPr lang="en-US" sz="800" dirty="0"/>
              <a:t>, 107-121. </a:t>
            </a:r>
            <a:r>
              <a:rPr lang="en-US" sz="800" dirty="0" err="1"/>
              <a:t>doi:</a:t>
            </a:r>
            <a:r>
              <a:rPr lang="en-US" sz="800" u="sng" dirty="0" err="1">
                <a:hlinkClick r:id="rId3"/>
              </a:rPr>
              <a:t>https</a:t>
            </a:r>
            <a:r>
              <a:rPr lang="en-US" sz="800" u="sng" dirty="0">
                <a:hlinkClick r:id="rId3"/>
              </a:rPr>
              <a:t>://doi.org/10.1016/j.biombioe.2012.02.016</a:t>
            </a:r>
            <a:endParaRPr lang="en-US" sz="800" dirty="0"/>
          </a:p>
          <a:p>
            <a:endParaRPr lang="en-US" sz="10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3415" y="-92915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Materials and Methods</a:t>
            </a:r>
            <a:br>
              <a:rPr lang="en-US" b="1" dirty="0">
                <a:latin typeface="+mn-lt"/>
              </a:rPr>
            </a:br>
            <a:r>
              <a:rPr lang="en-US" sz="3600" b="1" dirty="0">
                <a:latin typeface="+mn-lt"/>
              </a:rPr>
              <a:t>Reaction Scheme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9905" y="5717841"/>
            <a:ext cx="7165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Figure 4. </a:t>
            </a:r>
            <a:r>
              <a:rPr lang="en-US" sz="1400" dirty="0"/>
              <a:t>Comprehensive pyrolysis reaction tree. Adapted from </a:t>
            </a:r>
            <a:r>
              <a:rPr lang="en-US" sz="1400" dirty="0" err="1"/>
              <a:t>Mellin</a:t>
            </a:r>
            <a:r>
              <a:rPr lang="en-US" sz="1400" dirty="0"/>
              <a:t> (2013).</a:t>
            </a: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581" y="5184"/>
            <a:ext cx="7538484" cy="5712657"/>
          </a:xfrm>
          <a:prstGeom prst="rect">
            <a:avLst/>
          </a:prstGeom>
          <a:noFill/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576359"/>
              </p:ext>
            </p:extLst>
          </p:nvPr>
        </p:nvGraphicFramePr>
        <p:xfrm>
          <a:off x="170121" y="2007395"/>
          <a:ext cx="5039833" cy="25759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2533">
                  <a:extLst>
                    <a:ext uri="{9D8B030D-6E8A-4147-A177-3AD203B41FA5}">
                      <a16:colId xmlns:a16="http://schemas.microsoft.com/office/drawing/2014/main" val="294110740"/>
                    </a:ext>
                  </a:extLst>
                </a:gridCol>
                <a:gridCol w="2356481">
                  <a:extLst>
                    <a:ext uri="{9D8B030D-6E8A-4147-A177-3AD203B41FA5}">
                      <a16:colId xmlns:a16="http://schemas.microsoft.com/office/drawing/2014/main" val="1475221904"/>
                    </a:ext>
                  </a:extLst>
                </a:gridCol>
                <a:gridCol w="588735">
                  <a:extLst>
                    <a:ext uri="{9D8B030D-6E8A-4147-A177-3AD203B41FA5}">
                      <a16:colId xmlns:a16="http://schemas.microsoft.com/office/drawing/2014/main" val="2641718863"/>
                    </a:ext>
                  </a:extLst>
                </a:gridCol>
                <a:gridCol w="548949">
                  <a:extLst>
                    <a:ext uri="{9D8B030D-6E8A-4147-A177-3AD203B41FA5}">
                      <a16:colId xmlns:a16="http://schemas.microsoft.com/office/drawing/2014/main" val="2594978785"/>
                    </a:ext>
                  </a:extLst>
                </a:gridCol>
                <a:gridCol w="893135">
                  <a:extLst>
                    <a:ext uri="{9D8B030D-6E8A-4147-A177-3AD203B41FA5}">
                      <a16:colId xmlns:a16="http://schemas.microsoft.com/office/drawing/2014/main" val="686483125"/>
                    </a:ext>
                  </a:extLst>
                </a:gridCol>
              </a:tblGrid>
              <a:tr h="9659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Reaction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A (s</a:t>
                      </a:r>
                      <a:r>
                        <a:rPr lang="en-US" sz="10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E (kJ/mol)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∆h (kJ/kg)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879834"/>
                  </a:ext>
                </a:extLst>
              </a:tr>
              <a:tr h="3219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Cellulose → Activated Cellulose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8x10</a:t>
                      </a:r>
                      <a:r>
                        <a:rPr lang="en-US" sz="1000" baseline="300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192.5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447.7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45729"/>
                  </a:ext>
                </a:extLst>
              </a:tr>
              <a:tr h="9659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Cellulose→ 5H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O + 6Char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8x10</a:t>
                      </a:r>
                      <a:r>
                        <a:rPr lang="en-US" sz="1000" baseline="300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125.5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-1087.8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191995"/>
                  </a:ext>
                </a:extLst>
              </a:tr>
              <a:tr h="3219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Activated Cellulose →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Levoglucosan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4T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41.8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732.2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8244" marR="3824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721234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1538266"/>
            <a:ext cx="454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Table 1. </a:t>
            </a:r>
            <a:r>
              <a:rPr lang="en-US" sz="1400" dirty="0"/>
              <a:t>Examples of the Primary pyrolysis reactions used in the CFD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6523" y="4799128"/>
                <a:ext cx="4669971" cy="1193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Reaction Rate:</a:t>
                </a:r>
                <a:r>
                  <a:rPr lang="en-US" sz="1600" dirty="0"/>
                  <a:t> Modified Arrhenius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𝑅𝑇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  <a:p>
                <a:r>
                  <a:rPr lang="en-US" sz="1600" dirty="0"/>
                  <a:t>Note: Typical values for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/>
                  <a:t> = 0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23" y="4799128"/>
                <a:ext cx="4669971" cy="1193981"/>
              </a:xfrm>
              <a:prstGeom prst="rect">
                <a:avLst/>
              </a:prstGeom>
              <a:blipFill>
                <a:blip r:embed="rId5"/>
                <a:stretch>
                  <a:fillRect l="-652" t="-1531" b="-5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388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Feedstock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117" y="1254642"/>
            <a:ext cx="3439918" cy="4681691"/>
          </a:xfrm>
        </p:spPr>
        <p:txBody>
          <a:bodyPr>
            <a:normAutofit/>
          </a:bodyPr>
          <a:lstStyle/>
          <a:p>
            <a:r>
              <a:rPr lang="en-US" dirty="0"/>
              <a:t>Two </a:t>
            </a:r>
            <a:r>
              <a:rPr lang="en-US" dirty="0" err="1"/>
              <a:t>Feedstocks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Switchgrass</a:t>
            </a:r>
            <a:endParaRPr lang="en-US" dirty="0"/>
          </a:p>
          <a:p>
            <a:pPr lvl="1"/>
            <a:r>
              <a:rPr lang="en-US" dirty="0"/>
              <a:t>Pine</a:t>
            </a:r>
          </a:p>
          <a:p>
            <a:r>
              <a:rPr lang="en-US" dirty="0"/>
              <a:t>Particle Diameter:</a:t>
            </a:r>
          </a:p>
          <a:p>
            <a:pPr lvl="1"/>
            <a:r>
              <a:rPr lang="en-US" dirty="0"/>
              <a:t>Biomass: 0.85 mm</a:t>
            </a:r>
          </a:p>
          <a:p>
            <a:pPr lvl="1"/>
            <a:r>
              <a:rPr lang="en-US" dirty="0"/>
              <a:t>Sand: 0.5 mm</a:t>
            </a:r>
          </a:p>
          <a:p>
            <a:r>
              <a:rPr lang="en-US" dirty="0"/>
              <a:t>Particle Density:</a:t>
            </a:r>
          </a:p>
          <a:p>
            <a:pPr lvl="1"/>
            <a:r>
              <a:rPr lang="en-US" dirty="0"/>
              <a:t>Biomass:  600 kg/m</a:t>
            </a:r>
            <a:r>
              <a:rPr lang="en-US" baseline="30000" dirty="0"/>
              <a:t>3</a:t>
            </a:r>
            <a:endParaRPr lang="en-US" dirty="0"/>
          </a:p>
          <a:p>
            <a:pPr lvl="1"/>
            <a:r>
              <a:rPr lang="en-US" dirty="0"/>
              <a:t>Sand: 2650 kg/m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892026"/>
              </p:ext>
            </p:extLst>
          </p:nvPr>
        </p:nvGraphicFramePr>
        <p:xfrm>
          <a:off x="3845035" y="1584995"/>
          <a:ext cx="8127999" cy="4079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45229838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9086907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65012389"/>
                    </a:ext>
                  </a:extLst>
                </a:gridCol>
              </a:tblGrid>
              <a:tr h="45331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Component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(wt.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%)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870767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Switchgrass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Pine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8668504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Cellulose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45.0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45.0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646278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Hemicellulose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5076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Lignin-C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307107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Lignin-H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883811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Lignin-O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7481083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Moisture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489450"/>
                  </a:ext>
                </a:extLst>
              </a:tr>
              <a:tr h="4533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92656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5597779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/>
              <a:t>a</a:t>
            </a:r>
            <a:r>
              <a:rPr lang="en-US" sz="1000" dirty="0" err="1"/>
              <a:t>Humbird</a:t>
            </a:r>
            <a:r>
              <a:rPr lang="en-US" sz="1000" dirty="0"/>
              <a:t>, D., </a:t>
            </a:r>
            <a:r>
              <a:rPr lang="en-US" sz="1000" dirty="0" err="1"/>
              <a:t>Trendewicz</a:t>
            </a:r>
            <a:r>
              <a:rPr lang="en-US" sz="1000" dirty="0"/>
              <a:t>, A., Braun, R., &amp; Dutta, A. (2017). One-Dimensional Biomass Fast Pyrolysis Model with Reaction Kinetics Integrated in an Aspen Plus </a:t>
            </a:r>
            <a:r>
              <a:rPr lang="en-US" sz="1000" dirty="0" err="1"/>
              <a:t>Biorefinery</a:t>
            </a:r>
            <a:r>
              <a:rPr lang="en-US" sz="1000" dirty="0"/>
              <a:t> Process Model. </a:t>
            </a:r>
            <a:r>
              <a:rPr lang="en-US" sz="1000" i="1" dirty="0"/>
              <a:t>ACS Sustainable Chemistry &amp; Engineering, 5</a:t>
            </a:r>
            <a:r>
              <a:rPr lang="en-US" sz="1000" dirty="0"/>
              <a:t>(3), 2463-2470. doi:10.1021/acssuschemeng.6b02809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39410" y="1148195"/>
            <a:ext cx="734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Table 1. </a:t>
            </a:r>
            <a:r>
              <a:rPr lang="en-US" sz="1600" dirty="0"/>
              <a:t>Chemical composition of each feedstock by weight </a:t>
            </a:r>
            <a:r>
              <a:rPr lang="en-US" sz="1600" dirty="0" err="1"/>
              <a:t>percent</a:t>
            </a:r>
            <a:r>
              <a:rPr lang="en-US" sz="1600" baseline="30000" dirty="0" err="1"/>
              <a:t>a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1814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4" y="967058"/>
            <a:ext cx="10981346" cy="4702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4" y="967059"/>
            <a:ext cx="10981346" cy="470221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3720" y="-1915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Results</a:t>
            </a:r>
          </a:p>
          <a:p>
            <a:r>
              <a:rPr lang="en-US" sz="3600" b="1" dirty="0">
                <a:latin typeface="+mn-lt"/>
              </a:rPr>
              <a:t>Physical Properties-</a:t>
            </a:r>
            <a:r>
              <a:rPr lang="en-US" sz="3600" b="1" dirty="0" err="1">
                <a:latin typeface="+mn-lt"/>
              </a:rPr>
              <a:t>Switchgrass</a:t>
            </a:r>
            <a:endParaRPr lang="en-US" sz="3600" b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3720" y="-1915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Results</a:t>
            </a:r>
          </a:p>
          <a:p>
            <a:r>
              <a:rPr lang="en-US" sz="3600" b="1" dirty="0">
                <a:latin typeface="+mn-lt"/>
              </a:rPr>
              <a:t>Physical Properties-Pine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18" y="5661101"/>
            <a:ext cx="974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5: </a:t>
            </a:r>
            <a:r>
              <a:rPr lang="en-US" dirty="0"/>
              <a:t>Visualization of physical properties during pyrolysis of </a:t>
            </a:r>
            <a:r>
              <a:rPr lang="en-US" dirty="0" err="1"/>
              <a:t>switchgrass</a:t>
            </a:r>
            <a:r>
              <a:rPr lang="en-US" dirty="0"/>
              <a:t> for 6.00-6.92 seconds.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18" y="5664429"/>
            <a:ext cx="974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6: </a:t>
            </a:r>
            <a:r>
              <a:rPr lang="en-US" dirty="0"/>
              <a:t>Visualization of physical properties during pyrolysis of pine for 6.00-6.52 seconds.</a:t>
            </a:r>
          </a:p>
        </p:txBody>
      </p:sp>
    </p:spTree>
    <p:extLst>
      <p:ext uri="{BB962C8B-B14F-4D97-AF65-F5344CB8AC3E}">
        <p14:creationId xmlns:p14="http://schemas.microsoft.com/office/powerpoint/2010/main" val="318414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20" y="-106241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Results</a:t>
            </a:r>
            <a:br>
              <a:rPr lang="en-US" b="1" dirty="0">
                <a:latin typeface="+mn-lt"/>
              </a:rPr>
            </a:br>
            <a:r>
              <a:rPr lang="en-US" sz="3600" b="1" dirty="0">
                <a:latin typeface="+mn-lt"/>
              </a:rPr>
              <a:t>Solids Evolution-</a:t>
            </a:r>
            <a:r>
              <a:rPr lang="en-US" sz="3600" b="1" dirty="0" err="1">
                <a:latin typeface="+mn-lt"/>
              </a:rPr>
              <a:t>Switchgrass</a:t>
            </a:r>
            <a:endParaRPr lang="en-US" sz="36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9492" y="5616754"/>
            <a:ext cx="974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7: </a:t>
            </a:r>
            <a:r>
              <a:rPr lang="en-US" dirty="0"/>
              <a:t>Production of intermediate solids during pyrolysis of </a:t>
            </a:r>
            <a:r>
              <a:rPr lang="en-US" dirty="0" err="1"/>
              <a:t>switchgrass</a:t>
            </a:r>
            <a:r>
              <a:rPr lang="en-US" dirty="0"/>
              <a:t> for 6.00-6.92 seconds.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488" y="5616754"/>
            <a:ext cx="974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8: </a:t>
            </a:r>
            <a:r>
              <a:rPr lang="en-US" dirty="0"/>
              <a:t>Production of intermediate solids during pyrolysis of pine for 6.00-6.52 seconds.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8720" y="-1062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Results</a:t>
            </a:r>
          </a:p>
          <a:p>
            <a:r>
              <a:rPr lang="en-US" sz="3600" b="1" dirty="0">
                <a:latin typeface="+mn-lt"/>
              </a:rPr>
              <a:t>Solids  Evolution-Pine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0" y="1068224"/>
            <a:ext cx="11496615" cy="4548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9" y="1068224"/>
            <a:ext cx="11496616" cy="45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6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92" y="1148366"/>
            <a:ext cx="8853445" cy="4486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93" y="1148367"/>
            <a:ext cx="8853444" cy="4486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13" y="3123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Results</a:t>
            </a:r>
            <a:br>
              <a:rPr lang="en-US" b="1" dirty="0">
                <a:latin typeface="+mn-lt"/>
              </a:rPr>
            </a:br>
            <a:r>
              <a:rPr lang="en-US" sz="3600" b="1" dirty="0">
                <a:latin typeface="+mn-lt"/>
              </a:rPr>
              <a:t>Gas Evolution-</a:t>
            </a:r>
            <a:r>
              <a:rPr lang="en-US" sz="3600" b="1" dirty="0" err="1">
                <a:latin typeface="+mn-lt"/>
              </a:rPr>
              <a:t>Switchgrass</a:t>
            </a:r>
            <a:endParaRPr lang="en-US" sz="36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14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90601" y="5623509"/>
            <a:ext cx="974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10: </a:t>
            </a:r>
            <a:r>
              <a:rPr lang="en-US" dirty="0"/>
              <a:t>Vapor phase mass fraction, on a nitrogen free basis, of pine for 6.00-6.52 seconds.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90600" y="5635093"/>
            <a:ext cx="974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9: </a:t>
            </a:r>
            <a:r>
              <a:rPr lang="en-US" dirty="0"/>
              <a:t>Vapor phase mass fraction, on a nitrogen free basis, of switchgrass for 6.00-6.92 seconds.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9613" y="31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Results</a:t>
            </a:r>
          </a:p>
          <a:p>
            <a:r>
              <a:rPr lang="en-US" sz="3600" b="1" dirty="0">
                <a:latin typeface="+mn-lt"/>
              </a:rPr>
              <a:t>Gas Evolution-Pine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661" y="2005254"/>
            <a:ext cx="27857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Yield:</a:t>
            </a:r>
          </a:p>
          <a:p>
            <a:r>
              <a:rPr lang="en-US" dirty="0"/>
              <a:t>	50% of biomass has been converted to the gas phase</a:t>
            </a:r>
          </a:p>
          <a:p>
            <a:endParaRPr lang="en-US" dirty="0"/>
          </a:p>
          <a:p>
            <a:r>
              <a:rPr lang="en-US" baseline="30000" dirty="0"/>
              <a:t>*</a:t>
            </a:r>
            <a:r>
              <a:rPr lang="en-US" dirty="0"/>
              <a:t>Changes have been made to secondary reaction kinetics to slow down cracking</a:t>
            </a:r>
          </a:p>
        </p:txBody>
      </p:sp>
    </p:spTree>
    <p:extLst>
      <p:ext uri="{BB962C8B-B14F-4D97-AF65-F5344CB8AC3E}">
        <p14:creationId xmlns:p14="http://schemas.microsoft.com/office/powerpoint/2010/main" val="388778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Approximately 3 seconds is required for biomass particles to enter pyrolysis temperatures (723 K) and particles are approaching reaction temperatures (773 K)</a:t>
            </a:r>
          </a:p>
          <a:p>
            <a:r>
              <a:rPr lang="en-US" dirty="0"/>
              <a:t>Species evolution along the length of the reactor is as expected</a:t>
            </a:r>
          </a:p>
          <a:p>
            <a:pPr lvl="1"/>
            <a:r>
              <a:rPr lang="en-US" dirty="0"/>
              <a:t>Increased NCG formation along the reactor as pyrolysis vapors undergo secondary cracking</a:t>
            </a:r>
          </a:p>
          <a:p>
            <a:r>
              <a:rPr lang="en-US" dirty="0"/>
              <a:t>The simulation has not reached steady state and most of the gases currently leaving the reactor are the light non-condensable gases</a:t>
            </a:r>
          </a:p>
          <a:p>
            <a:r>
              <a:rPr lang="en-US" dirty="0"/>
              <a:t>After the adjustment to the secondary reaction kinetics, bio-oil vapors are increasing in vapor mass fraction along the length of the reactor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39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Plans for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 kinetic reaction scheme for newest fast pyrolysis </a:t>
            </a:r>
            <a:r>
              <a:rPr lang="en-US" dirty="0" err="1"/>
              <a:t>mechanism</a:t>
            </a:r>
            <a:r>
              <a:rPr lang="en-US" baseline="30000" dirty="0" err="1"/>
              <a:t>a</a:t>
            </a:r>
            <a:r>
              <a:rPr lang="en-US" dirty="0"/>
              <a:t> </a:t>
            </a:r>
          </a:p>
          <a:p>
            <a:r>
              <a:rPr lang="en-US" dirty="0"/>
              <a:t>Optimize physical parameters such as maximum packing limit, coefficient of restitution, and fluidization velocity</a:t>
            </a:r>
          </a:p>
          <a:p>
            <a:r>
              <a:rPr lang="en-US" dirty="0"/>
              <a:t>Change biomass composition to reflect previous analyses by the Center for Renewable Carbon (CRC)</a:t>
            </a:r>
          </a:p>
          <a:p>
            <a:r>
              <a:rPr lang="en-US" dirty="0"/>
              <a:t>Validate results on bench scale reactor located in the CRC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3285" y="5352830"/>
            <a:ext cx="118654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 err="1"/>
              <a:t>a</a:t>
            </a:r>
            <a:r>
              <a:rPr lang="en-US" sz="1600" dirty="0" err="1"/>
              <a:t>Source</a:t>
            </a:r>
            <a:r>
              <a:rPr lang="en-US" sz="1600" dirty="0"/>
              <a:t>: </a:t>
            </a:r>
            <a:r>
              <a:rPr lang="en-US" sz="1600" dirty="0" err="1"/>
              <a:t>Ranzi</a:t>
            </a:r>
            <a:r>
              <a:rPr lang="en-US" sz="1600" dirty="0"/>
              <a:t>, E., </a:t>
            </a:r>
            <a:r>
              <a:rPr lang="en-US" sz="1600" dirty="0" err="1"/>
              <a:t>Corbetta</a:t>
            </a:r>
            <a:r>
              <a:rPr lang="en-US" sz="1600" dirty="0"/>
              <a:t>, M., </a:t>
            </a:r>
            <a:r>
              <a:rPr lang="en-US" sz="1600" dirty="0" err="1"/>
              <a:t>Manenti</a:t>
            </a:r>
            <a:r>
              <a:rPr lang="en-US" sz="1600" dirty="0"/>
              <a:t>, F., &amp; </a:t>
            </a:r>
            <a:r>
              <a:rPr lang="en-US" sz="1600" dirty="0" err="1"/>
              <a:t>Pierucci</a:t>
            </a:r>
            <a:r>
              <a:rPr lang="en-US" sz="1600" dirty="0"/>
              <a:t>, S. (2014). Kinetic modeling of the thermal degradation and combustion of biomass. </a:t>
            </a:r>
            <a:r>
              <a:rPr lang="en-US" sz="1600" i="1" dirty="0"/>
              <a:t>Chemical Engineering Science, 110</a:t>
            </a:r>
            <a:r>
              <a:rPr lang="en-US" sz="1600" dirty="0"/>
              <a:t>, 2-12. </a:t>
            </a:r>
            <a:r>
              <a:rPr lang="en-US" sz="1600" dirty="0" err="1"/>
              <a:t>doi:</a:t>
            </a:r>
            <a:r>
              <a:rPr lang="en-US" sz="1600" u="sng" dirty="0" err="1">
                <a:hlinkClick r:id="rId2"/>
              </a:rPr>
              <a:t>http</a:t>
            </a:r>
            <a:r>
              <a:rPr lang="en-US" sz="1600" u="sng" dirty="0">
                <a:hlinkClick r:id="rId2"/>
              </a:rPr>
              <a:t>://dx.doi.org/10.1016/j.ces.2013.08.014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48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U.S. Department of Agriculture (USDA), the National Institute of Food and Agriculture (NIFA), and the Agriculture and Food Research Initiative (AFRI)</a:t>
            </a:r>
          </a:p>
          <a:p>
            <a:pPr lvl="1"/>
            <a:r>
              <a:rPr lang="en-US" dirty="0"/>
              <a:t>Grant number 2015-67021-24121.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2" y="3494314"/>
            <a:ext cx="3392903" cy="2442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087" y="3494313"/>
            <a:ext cx="3392903" cy="244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94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1563235"/>
            <a:ext cx="9144000" cy="1244601"/>
          </a:xfrm>
        </p:spPr>
        <p:txBody>
          <a:bodyPr>
            <a:normAutofit/>
          </a:bodyPr>
          <a:lstStyle/>
          <a:p>
            <a:r>
              <a:rPr lang="en-US" sz="7200" dirty="0"/>
              <a:t>Thank you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3871459"/>
            <a:ext cx="9144000" cy="1557791"/>
          </a:xfrm>
        </p:spPr>
        <p:txBody>
          <a:bodyPr>
            <a:normAutofit/>
          </a:bodyPr>
          <a:lstStyle/>
          <a:p>
            <a:r>
              <a:rPr lang="en-US" sz="3200" dirty="0"/>
              <a:t>Questions?</a:t>
            </a:r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91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Biomass Pyrolysis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5476"/>
            <a:ext cx="10515600" cy="4690857"/>
          </a:xfrm>
        </p:spPr>
        <p:txBody>
          <a:bodyPr>
            <a:normAutofit/>
          </a:bodyPr>
          <a:lstStyle/>
          <a:p>
            <a:r>
              <a:rPr lang="en-US" dirty="0"/>
              <a:t>Definition: Thermal decomposition of biomass in the absence of oxygen at moderate temperatures (450-600°C).</a:t>
            </a:r>
          </a:p>
          <a:p>
            <a:r>
              <a:rPr lang="en-US" dirty="0"/>
              <a:t>Produces three types of products:</a:t>
            </a:r>
          </a:p>
          <a:p>
            <a:pPr lvl="1"/>
            <a:r>
              <a:rPr lang="en-US" dirty="0"/>
              <a:t>Solid (char)</a:t>
            </a:r>
          </a:p>
          <a:p>
            <a:pPr lvl="1"/>
            <a:r>
              <a:rPr lang="en-US" dirty="0"/>
              <a:t>Condensable, organic liquid (bio-oil)</a:t>
            </a:r>
          </a:p>
          <a:p>
            <a:pPr lvl="1"/>
            <a:r>
              <a:rPr lang="en-US" dirty="0"/>
              <a:t>Non-condensable gases (CO, CO</a:t>
            </a:r>
            <a:r>
              <a:rPr lang="en-US" baseline="-25000" dirty="0"/>
              <a:t>2</a:t>
            </a:r>
            <a:r>
              <a:rPr lang="en-US" dirty="0"/>
              <a:t>, H</a:t>
            </a:r>
            <a:r>
              <a:rPr lang="en-US" baseline="-25000" dirty="0"/>
              <a:t>2,</a:t>
            </a:r>
            <a:r>
              <a:rPr lang="en-US" dirty="0"/>
              <a:t> CH</a:t>
            </a:r>
            <a:r>
              <a:rPr lang="en-US" baseline="-25000" dirty="0"/>
              <a:t>4</a:t>
            </a:r>
            <a:r>
              <a:rPr lang="en-US" dirty="0"/>
              <a:t>)</a:t>
            </a:r>
          </a:p>
          <a:p>
            <a:r>
              <a:rPr lang="en-US" dirty="0"/>
              <a:t>Complex process:</a:t>
            </a:r>
          </a:p>
          <a:p>
            <a:pPr lvl="1"/>
            <a:r>
              <a:rPr lang="en-US" dirty="0"/>
              <a:t>Varying feedstock composition</a:t>
            </a:r>
          </a:p>
          <a:p>
            <a:pPr lvl="1"/>
            <a:r>
              <a:rPr lang="en-US" dirty="0"/>
              <a:t>Kinetics not fully understood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93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Rapid screening through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768" y="1650570"/>
            <a:ext cx="5221705" cy="4178991"/>
          </a:xfrm>
        </p:spPr>
        <p:txBody>
          <a:bodyPr>
            <a:normAutofit/>
          </a:bodyPr>
          <a:lstStyle/>
          <a:p>
            <a:r>
              <a:rPr lang="en-US" dirty="0"/>
              <a:t>Saves time and money</a:t>
            </a:r>
          </a:p>
          <a:p>
            <a:r>
              <a:rPr lang="en-US" dirty="0"/>
              <a:t>Allows for visualization and understanding of the complex environment inside the reactor</a:t>
            </a:r>
          </a:p>
          <a:p>
            <a:r>
              <a:rPr lang="en-US" dirty="0"/>
              <a:t>Applies conservation laws of mass, momentum, and energy to account for the coupling of transport types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3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94947" y="5634321"/>
            <a:ext cx="6796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Figure 1:</a:t>
            </a:r>
            <a:r>
              <a:rPr lang="en-US" sz="1400" dirty="0"/>
              <a:t> Schematic of interactions between phases. Adapted from </a:t>
            </a:r>
            <a:r>
              <a:rPr lang="en-US" sz="1400" dirty="0" err="1"/>
              <a:t>Mellin</a:t>
            </a:r>
            <a:r>
              <a:rPr lang="en-US" sz="1400" dirty="0"/>
              <a:t> et al. (2013)</a:t>
            </a:r>
          </a:p>
        </p:txBody>
      </p:sp>
      <p:grpSp>
        <p:nvGrpSpPr>
          <p:cNvPr id="18" name="Group 17"/>
          <p:cNvGrpSpPr/>
          <p:nvPr/>
        </p:nvGrpSpPr>
        <p:grpSpPr>
          <a:xfrm rot="3451505">
            <a:off x="9443878" y="2686711"/>
            <a:ext cx="1319135" cy="1041472"/>
            <a:chOff x="8162976" y="3769943"/>
            <a:chExt cx="1319135" cy="1041472"/>
          </a:xfrm>
        </p:grpSpPr>
        <p:sp>
          <p:nvSpPr>
            <p:cNvPr id="19" name="TextBox 18"/>
            <p:cNvSpPr txBox="1"/>
            <p:nvPr/>
          </p:nvSpPr>
          <p:spPr>
            <a:xfrm>
              <a:off x="8417808" y="3769943"/>
              <a:ext cx="809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Heat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62976" y="4442083"/>
              <a:ext cx="1319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Momentum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336799" y="4110818"/>
              <a:ext cx="971486" cy="359722"/>
              <a:chOff x="2240801" y="3709403"/>
              <a:chExt cx="971486" cy="359722"/>
            </a:xfrm>
          </p:grpSpPr>
          <p:sp>
            <p:nvSpPr>
              <p:cNvPr id="22" name="Left-Right Arrow 21"/>
              <p:cNvSpPr/>
              <p:nvPr/>
            </p:nvSpPr>
            <p:spPr>
              <a:xfrm rot="10800000">
                <a:off x="2240801" y="3709403"/>
                <a:ext cx="971486" cy="359722"/>
              </a:xfrm>
              <a:prstGeom prst="left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Left-Right Arrow 4"/>
              <p:cNvSpPr txBox="1"/>
              <p:nvPr/>
            </p:nvSpPr>
            <p:spPr>
              <a:xfrm rot="21600000">
                <a:off x="2348718" y="3781347"/>
                <a:ext cx="755652" cy="2158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185234" y="4155007"/>
            <a:ext cx="1319135" cy="1041472"/>
            <a:chOff x="8162976" y="3769943"/>
            <a:chExt cx="1319135" cy="1041472"/>
          </a:xfrm>
        </p:grpSpPr>
        <p:sp>
          <p:nvSpPr>
            <p:cNvPr id="25" name="TextBox 24"/>
            <p:cNvSpPr txBox="1"/>
            <p:nvPr/>
          </p:nvSpPr>
          <p:spPr>
            <a:xfrm>
              <a:off x="8417808" y="3769943"/>
              <a:ext cx="809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Heat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62976" y="4442083"/>
              <a:ext cx="1319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Momentum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8336799" y="4110818"/>
              <a:ext cx="971486" cy="359722"/>
              <a:chOff x="2240801" y="3709403"/>
              <a:chExt cx="971486" cy="359722"/>
            </a:xfrm>
          </p:grpSpPr>
          <p:sp>
            <p:nvSpPr>
              <p:cNvPr id="28" name="Left-Right Arrow 27"/>
              <p:cNvSpPr/>
              <p:nvPr/>
            </p:nvSpPr>
            <p:spPr>
              <a:xfrm rot="10800000">
                <a:off x="2240801" y="3709403"/>
                <a:ext cx="971486" cy="359722"/>
              </a:xfrm>
              <a:prstGeom prst="left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Left-Right Arrow 4"/>
              <p:cNvSpPr txBox="1"/>
              <p:nvPr/>
            </p:nvSpPr>
            <p:spPr>
              <a:xfrm rot="21600000">
                <a:off x="2348718" y="3781347"/>
                <a:ext cx="755652" cy="2158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 rot="18486923">
            <a:off x="6793641" y="2613904"/>
            <a:ext cx="1319135" cy="1041472"/>
            <a:chOff x="8162976" y="3769943"/>
            <a:chExt cx="1319135" cy="1041472"/>
          </a:xfrm>
        </p:grpSpPr>
        <p:sp>
          <p:nvSpPr>
            <p:cNvPr id="31" name="TextBox 30"/>
            <p:cNvSpPr txBox="1"/>
            <p:nvPr/>
          </p:nvSpPr>
          <p:spPr>
            <a:xfrm>
              <a:off x="8417808" y="3769943"/>
              <a:ext cx="809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Heat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62976" y="4442083"/>
              <a:ext cx="1319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Momentum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336799" y="4110818"/>
              <a:ext cx="971486" cy="359722"/>
              <a:chOff x="2240801" y="3709403"/>
              <a:chExt cx="971486" cy="359722"/>
            </a:xfrm>
          </p:grpSpPr>
          <p:sp>
            <p:nvSpPr>
              <p:cNvPr id="34" name="Left-Right Arrow 33"/>
              <p:cNvSpPr/>
              <p:nvPr/>
            </p:nvSpPr>
            <p:spPr>
              <a:xfrm rot="10800000">
                <a:off x="2240801" y="3709403"/>
                <a:ext cx="971486" cy="359722"/>
              </a:xfrm>
              <a:prstGeom prst="left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Left-Right Arrow 4"/>
              <p:cNvSpPr txBox="1"/>
              <p:nvPr/>
            </p:nvSpPr>
            <p:spPr>
              <a:xfrm rot="21600000">
                <a:off x="2348718" y="3781347"/>
                <a:ext cx="755652" cy="2158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/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 rot="18426891">
            <a:off x="7342472" y="3067057"/>
            <a:ext cx="1319135" cy="1041472"/>
            <a:chOff x="8162975" y="3769943"/>
            <a:chExt cx="1319135" cy="1041472"/>
          </a:xfrm>
        </p:grpSpPr>
        <p:sp>
          <p:nvSpPr>
            <p:cNvPr id="37" name="TextBox 36"/>
            <p:cNvSpPr txBox="1"/>
            <p:nvPr/>
          </p:nvSpPr>
          <p:spPr>
            <a:xfrm>
              <a:off x="8417808" y="3769943"/>
              <a:ext cx="809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62975" y="4442083"/>
              <a:ext cx="1319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Mass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8336799" y="4110818"/>
              <a:ext cx="971486" cy="359722"/>
              <a:chOff x="2240801" y="3709403"/>
              <a:chExt cx="971486" cy="359722"/>
            </a:xfrm>
          </p:grpSpPr>
          <p:sp>
            <p:nvSpPr>
              <p:cNvPr id="40" name="Left-Right Arrow 39"/>
              <p:cNvSpPr/>
              <p:nvPr/>
            </p:nvSpPr>
            <p:spPr>
              <a:xfrm rot="10800000">
                <a:off x="2240801" y="3709403"/>
                <a:ext cx="971486" cy="359722"/>
              </a:xfrm>
              <a:prstGeom prst="left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Left-Right Arrow 4"/>
              <p:cNvSpPr txBox="1"/>
              <p:nvPr/>
            </p:nvSpPr>
            <p:spPr>
              <a:xfrm rot="21600000">
                <a:off x="2348718" y="3781347"/>
                <a:ext cx="755652" cy="2158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/>
              </a:p>
            </p:txBody>
          </p:sp>
        </p:grpSp>
      </p:grpSp>
      <p:sp>
        <p:nvSpPr>
          <p:cNvPr id="42" name="Rounded Rectangle 41"/>
          <p:cNvSpPr/>
          <p:nvPr/>
        </p:nvSpPr>
        <p:spPr>
          <a:xfrm>
            <a:off x="6059905" y="4120796"/>
            <a:ext cx="2065624" cy="132653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Biomass (Solid)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645080" y="4120796"/>
            <a:ext cx="2065624" cy="13265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Sand (Solid)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815222" y="1274241"/>
            <a:ext cx="2065624" cy="132653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Fluid (Gas)</a:t>
            </a:r>
          </a:p>
        </p:txBody>
      </p:sp>
    </p:spTree>
    <p:extLst>
      <p:ext uri="{BB962C8B-B14F-4D97-AF65-F5344CB8AC3E}">
        <p14:creationId xmlns:p14="http://schemas.microsoft.com/office/powerpoint/2010/main" val="120503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Project 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272" y="1584995"/>
            <a:ext cx="1167822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purpose of this research is to model biomass fast pyrolysis by utilizing a CFD model paired with a discrete element method (DEM) framework and existing comprehensive reaction schemes for pine and </a:t>
            </a:r>
            <a:r>
              <a:rPr lang="en-US" dirty="0" err="1"/>
              <a:t>switchgrass</a:t>
            </a:r>
            <a:r>
              <a:rPr lang="en-US" dirty="0"/>
              <a:t> </a:t>
            </a:r>
            <a:r>
              <a:rPr lang="en-US" dirty="0" err="1"/>
              <a:t>feedstocks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66" t="4050" r="2106" b="9352"/>
          <a:stretch/>
        </p:blipFill>
        <p:spPr>
          <a:xfrm>
            <a:off x="1" y="4039686"/>
            <a:ext cx="2628900" cy="80010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708663" y="4231720"/>
            <a:ext cx="841782" cy="587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98824" y="3345316"/>
            <a:ext cx="2201926" cy="64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/>
              <a:t>Particle Collision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8824" y="4158034"/>
            <a:ext cx="2201926" cy="64008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/>
              <a:t>Heat Transfer Model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45814" y="4921410"/>
            <a:ext cx="2201926" cy="6400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/>
              <a:t>Energy Transport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25360" y="4120333"/>
            <a:ext cx="2201926" cy="640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/>
              <a:t>Devolatilization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27725" y="3345316"/>
            <a:ext cx="2201926" cy="6400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/>
              <a:t>Mass Transport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98824" y="4905083"/>
            <a:ext cx="2201926" cy="6400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/>
              <a:t>Momentum Transport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804" y="2752207"/>
            <a:ext cx="3157075" cy="3081735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8668194" y="4231720"/>
            <a:ext cx="841782" cy="587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28901" y="5612685"/>
            <a:ext cx="7437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2. </a:t>
            </a:r>
            <a:r>
              <a:rPr lang="en-US" dirty="0"/>
              <a:t>Examples of models needed to simulate fast pyrolysis through CFD.</a:t>
            </a:r>
          </a:p>
        </p:txBody>
      </p:sp>
    </p:spTree>
    <p:extLst>
      <p:ext uri="{BB962C8B-B14F-4D97-AF65-F5344CB8AC3E}">
        <p14:creationId xmlns:p14="http://schemas.microsoft.com/office/powerpoint/2010/main" val="1752752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OpenFOAM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Free, open-source C++ CFD software</a:t>
            </a:r>
          </a:p>
          <a:p>
            <a:r>
              <a:rPr lang="en-US" sz="3600" dirty="0"/>
              <a:t>Completely modifiable code</a:t>
            </a:r>
          </a:p>
          <a:p>
            <a:r>
              <a:rPr lang="en-US" sz="3600" dirty="0"/>
              <a:t>Existing models for coal combustion</a:t>
            </a:r>
          </a:p>
          <a:p>
            <a:r>
              <a:rPr lang="en-US" sz="3600" dirty="0"/>
              <a:t>Ease of incorporating complex reaction kinetics</a:t>
            </a:r>
          </a:p>
          <a:p>
            <a:r>
              <a:rPr lang="en-US" sz="3600" dirty="0"/>
              <a:t>Potential to make the developed code available to the public</a:t>
            </a:r>
          </a:p>
          <a:p>
            <a:r>
              <a:rPr lang="en-US" sz="3600" dirty="0">
                <a:latin typeface="Candara" panose="020E0502030303020204" pitchFamily="34" charset="0"/>
              </a:rPr>
              <a:t>UTK                   High Performance Computer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66" t="4050" r="2106" b="9352"/>
          <a:stretch/>
        </p:blipFill>
        <p:spPr>
          <a:xfrm>
            <a:off x="7527473" y="387225"/>
            <a:ext cx="2628900" cy="800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901" y="5235388"/>
            <a:ext cx="1759191" cy="3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18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Why DEM?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850113" y="1211910"/>
            <a:ext cx="5093487" cy="29656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Pros:</a:t>
            </a:r>
          </a:p>
          <a:p>
            <a:pPr lvl="1">
              <a:buFont typeface="Calibri" panose="020F0502020204030204" pitchFamily="34" charset="0"/>
              <a:buChar char="⁺"/>
            </a:pPr>
            <a:r>
              <a:rPr lang="en-US" dirty="0"/>
              <a:t>Tracks each individual solid particle</a:t>
            </a:r>
          </a:p>
          <a:p>
            <a:pPr lvl="1">
              <a:buFont typeface="Calibri" panose="020F0502020204030204" pitchFamily="34" charset="0"/>
              <a:buChar char="⁺"/>
            </a:pPr>
            <a:r>
              <a:rPr lang="en-US" dirty="0"/>
              <a:t>Allows for particle size distribution</a:t>
            </a:r>
          </a:p>
          <a:p>
            <a:pPr lvl="1">
              <a:buFont typeface="Calibri" panose="020F0502020204030204" pitchFamily="34" charset="0"/>
              <a:buChar char="⁺"/>
            </a:pPr>
            <a:r>
              <a:rPr lang="en-US" dirty="0"/>
              <a:t>Irregular particle shape</a:t>
            </a:r>
          </a:p>
          <a:p>
            <a:pPr lvl="1">
              <a:buFont typeface="Calibri" panose="020F0502020204030204" pitchFamily="34" charset="0"/>
              <a:buChar char="⁺"/>
            </a:pPr>
            <a:r>
              <a:rPr lang="en-US" dirty="0"/>
              <a:t>More accurate representation of what happens to biomass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5970494" y="1211910"/>
            <a:ext cx="5105400" cy="2684092"/>
          </a:xfrm>
        </p:spPr>
        <p:txBody>
          <a:bodyPr>
            <a:normAutofit/>
          </a:bodyPr>
          <a:lstStyle/>
          <a:p>
            <a:r>
              <a:rPr lang="en-US" dirty="0"/>
              <a:t>Cons:</a:t>
            </a:r>
          </a:p>
          <a:p>
            <a:pPr lvl="1">
              <a:buFont typeface="Calibri" panose="020F0502020204030204" pitchFamily="34" charset="0"/>
              <a:buChar char="⁻"/>
            </a:pPr>
            <a:r>
              <a:rPr lang="en-US" dirty="0"/>
              <a:t>Computationally expensive</a:t>
            </a:r>
          </a:p>
          <a:p>
            <a:pPr lvl="1">
              <a:buFont typeface="Calibri" panose="020F0502020204030204" pitchFamily="34" charset="0"/>
              <a:buChar char="⁻"/>
            </a:pPr>
            <a:r>
              <a:rPr lang="en-US" dirty="0"/>
              <a:t>Slower than Eulerian-Eulerian</a:t>
            </a:r>
          </a:p>
          <a:p>
            <a:pPr lvl="1">
              <a:buFont typeface="Calibri" panose="020F0502020204030204" pitchFamily="34" charset="0"/>
              <a:buChar char="⁻"/>
            </a:pPr>
            <a:endParaRPr lang="en-US" dirty="0"/>
          </a:p>
          <a:p>
            <a:pPr lvl="1">
              <a:buFont typeface="Calibri" panose="020F0502020204030204" pitchFamily="34" charset="0"/>
              <a:buChar char="⁻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6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89601" y="4490321"/>
            <a:ext cx="11057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are concerned with the affect physical properties of biomass particles have on biomass fast pyrolysis.</a:t>
            </a:r>
          </a:p>
        </p:txBody>
      </p:sp>
    </p:spTree>
    <p:extLst>
      <p:ext uri="{BB962C8B-B14F-4D97-AF65-F5344CB8AC3E}">
        <p14:creationId xmlns:p14="http://schemas.microsoft.com/office/powerpoint/2010/main" val="307577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415" y="-92915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Materials and Methods</a:t>
            </a:r>
            <a:br>
              <a:rPr lang="en-US" b="1" dirty="0">
                <a:latin typeface="+mn-lt"/>
              </a:rPr>
            </a:br>
            <a:r>
              <a:rPr lang="en-US" sz="3600" b="1" dirty="0">
                <a:latin typeface="+mn-lt"/>
              </a:rPr>
              <a:t>Experimental Setup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13247" y="1148773"/>
            <a:ext cx="8870826" cy="4219056"/>
          </a:xfrm>
        </p:spPr>
        <p:txBody>
          <a:bodyPr>
            <a:normAutofit fontScale="25000" lnSpcReduction="20000"/>
          </a:bodyPr>
          <a:lstStyle/>
          <a:p>
            <a:r>
              <a:rPr lang="en-US" sz="8800" dirty="0"/>
              <a:t>Bench scale bubbling fluidized bed reactor</a:t>
            </a:r>
          </a:p>
          <a:p>
            <a:pPr lvl="1"/>
            <a:r>
              <a:rPr lang="en-US" sz="8800" dirty="0"/>
              <a:t>Diameter: 38.1 mm (1.5 in.)</a:t>
            </a:r>
          </a:p>
          <a:p>
            <a:pPr lvl="1"/>
            <a:r>
              <a:rPr lang="en-US" sz="8800" dirty="0"/>
              <a:t>Height: 749.3 mm (29.5 in.)</a:t>
            </a:r>
          </a:p>
          <a:p>
            <a:r>
              <a:rPr lang="en-US" sz="8800" dirty="0"/>
              <a:t>Reaction temperature</a:t>
            </a:r>
          </a:p>
          <a:p>
            <a:pPr lvl="1"/>
            <a:r>
              <a:rPr lang="en-US" sz="8800" dirty="0"/>
              <a:t>773 K</a:t>
            </a:r>
          </a:p>
          <a:p>
            <a:r>
              <a:rPr lang="en-US" sz="8800" dirty="0"/>
              <a:t>Two </a:t>
            </a:r>
            <a:r>
              <a:rPr lang="en-US" sz="8800" dirty="0" err="1"/>
              <a:t>feedstocks</a:t>
            </a:r>
            <a:endParaRPr lang="en-US" sz="8800" dirty="0"/>
          </a:p>
          <a:p>
            <a:pPr lvl="1"/>
            <a:r>
              <a:rPr lang="en-US" sz="8800" dirty="0"/>
              <a:t>Pine</a:t>
            </a:r>
          </a:p>
          <a:p>
            <a:pPr lvl="1"/>
            <a:r>
              <a:rPr lang="en-US" sz="8800" dirty="0" err="1"/>
              <a:t>Switchgrass</a:t>
            </a:r>
            <a:endParaRPr lang="en-US" sz="8800" dirty="0"/>
          </a:p>
          <a:p>
            <a:r>
              <a:rPr lang="en-US" sz="8800" dirty="0"/>
              <a:t>Biomass inlet (total)</a:t>
            </a:r>
          </a:p>
          <a:p>
            <a:pPr lvl="1"/>
            <a:r>
              <a:rPr lang="en-US" sz="8800" dirty="0"/>
              <a:t>10 g/min</a:t>
            </a:r>
          </a:p>
          <a:p>
            <a:r>
              <a:rPr lang="en-US" sz="8800" dirty="0"/>
              <a:t>Sand (total)</a:t>
            </a:r>
          </a:p>
          <a:p>
            <a:pPr lvl="1"/>
            <a:r>
              <a:rPr lang="en-US" sz="8800" dirty="0"/>
              <a:t>200 g </a:t>
            </a:r>
          </a:p>
          <a:p>
            <a:r>
              <a:rPr lang="en-US" sz="8800" dirty="0"/>
              <a:t>Fluidizing gas velocity</a:t>
            </a:r>
          </a:p>
          <a:p>
            <a:pPr lvl="1"/>
            <a:r>
              <a:rPr lang="en-US" sz="8800" dirty="0"/>
              <a:t>0.5 m/s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04374" y="5634878"/>
            <a:ext cx="193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*Units in mm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662999" y="4149504"/>
            <a:ext cx="7539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9951725" y="5558329"/>
            <a:ext cx="1861" cy="384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98880" y="3837165"/>
            <a:ext cx="11180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Biomass Inlet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45325" y="5696433"/>
            <a:ext cx="11180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</a:t>
            </a:r>
            <a:r>
              <a:rPr lang="en-US" sz="1000" baseline="-25000" dirty="0"/>
              <a:t>2</a:t>
            </a:r>
            <a:r>
              <a:rPr lang="en-US" sz="1000" dirty="0"/>
              <a:t> Inlet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356" y="83127"/>
            <a:ext cx="3516019" cy="5551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8311" y="4850443"/>
            <a:ext cx="59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3431" y="5661733"/>
            <a:ext cx="4461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Figure 3.</a:t>
            </a:r>
            <a:r>
              <a:rPr lang="en-US" sz="1400" dirty="0"/>
              <a:t> Reactor dimensions used for the CFD geometry.</a:t>
            </a:r>
          </a:p>
        </p:txBody>
      </p:sp>
    </p:spTree>
    <p:extLst>
      <p:ext uri="{BB962C8B-B14F-4D97-AF65-F5344CB8AC3E}">
        <p14:creationId xmlns:p14="http://schemas.microsoft.com/office/powerpoint/2010/main" val="1991683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2030" y="-92843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Materials and Methods</a:t>
            </a:r>
            <a:br>
              <a:rPr lang="en-US" b="1" dirty="0">
                <a:latin typeface="+mn-lt"/>
              </a:rPr>
            </a:br>
            <a:r>
              <a:rPr lang="en-US" sz="3600" b="1" dirty="0">
                <a:latin typeface="+mn-lt"/>
              </a:rPr>
              <a:t>Model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648904" y="2377150"/>
                <a:ext cx="1538177" cy="358841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Velocity of Particle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Velocity of gas</a:t>
                </a:r>
                <a:endParaRPr lang="en-US" sz="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Fluid Force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 Particle/Wall Force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Moment Exchange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800" dirty="0">
                    <a:latin typeface="Candara" panose="020E0502030303020204" pitchFamily="34" charset="0"/>
                  </a:rPr>
                  <a:t>Particle Volume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Gas Volume Fraction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Solid</a:t>
                </a:r>
                <a:r>
                  <a:rPr lang="en-US" sz="800" dirty="0">
                    <a:latin typeface="Candara" panose="020E0502030303020204" pitchFamily="34" charset="0"/>
                  </a:rPr>
                  <a:t> Volume Fraction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800" dirty="0">
                    <a:latin typeface="Candara" panose="020E0502030303020204" pitchFamily="34" charset="0"/>
                  </a:rPr>
                  <a:t>Gas Viscosity</a:t>
                </a:r>
                <a:endParaRPr lang="en-US" sz="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sub>
                    </m:sSub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Gas Density</a:t>
                </a:r>
                <a:endParaRPr lang="en-US" sz="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Particle Diameter   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Drag Coefficient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Particle Reynold’s Number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800" dirty="0">
                    <a:latin typeface="Candara" panose="020E0502030303020204" pitchFamily="34" charset="0"/>
                  </a:rPr>
                  <a:t>Mass Source</a:t>
                </a:r>
                <a:endParaRPr lang="en-US" sz="800" dirty="0">
                  <a:latin typeface="Candara" panose="020E0502030303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8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        Stress Tensor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800" dirty="0">
                    <a:latin typeface="Candara" panose="020E0502030303020204" pitchFamily="34" charset="0"/>
                  </a:rPr>
                  <a:t>Momentum Source</a:t>
                </a:r>
                <a:endParaRPr lang="en-US" sz="800" dirty="0">
                  <a:latin typeface="Candara" panose="020E0502030303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Energy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       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eff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800" dirty="0">
                    <a:latin typeface="Candara" panose="020E0502030303020204" pitchFamily="34" charset="0"/>
                  </a:rPr>
                  <a:t>Thermal Diffusivity</a:t>
                </a:r>
                <a:endParaRPr lang="en-US" sz="800" dirty="0">
                  <a:latin typeface="Candara" panose="020E0502030303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Reaction </a:t>
                </a:r>
                <a:r>
                  <a:rPr lang="en-US" sz="800" dirty="0">
                    <a:latin typeface="Candara" panose="020E0502030303020204" pitchFamily="34" charset="0"/>
                  </a:rPr>
                  <a:t>Enthalpy Source</a:t>
                </a:r>
                <a:endParaRPr lang="en-US" sz="800" dirty="0">
                  <a:latin typeface="Candara" panose="020E0502030303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  <m: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Particle </a:t>
                </a:r>
                <a:r>
                  <a:rPr lang="en-US" sz="800" dirty="0">
                    <a:latin typeface="Candara" panose="020E0502030303020204" pitchFamily="34" charset="0"/>
                  </a:rPr>
                  <a:t>Enthalpy Source</a:t>
                </a:r>
                <a:endParaRPr lang="en-US" sz="800" dirty="0">
                  <a:latin typeface="Candara" panose="020E0502030303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rad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800" dirty="0">
                    <a:latin typeface="Candara" panose="020E0502030303020204" pitchFamily="34" charset="0"/>
                  </a:rPr>
                  <a:t>Radiation Source</a:t>
                </a:r>
                <a:endParaRPr lang="en-US" sz="800" dirty="0">
                  <a:latin typeface="Candara" panose="020E0502030303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800" dirty="0">
                    <a:latin typeface="Candara" panose="020E0502030303020204" pitchFamily="34" charset="0"/>
                  </a:rPr>
                  <a:t>Species Mass Fraction</a:t>
                </a:r>
                <a:endParaRPr lang="en-US" sz="800" dirty="0">
                  <a:latin typeface="Candara" panose="020E0502030303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   Mass Diffusion Constant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  <m: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Particle Species Source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sSub>
                          <m:sSubPr>
                            <m:ctrlPr>
                              <a:rPr lang="en-US" sz="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Reaction Species Source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8904" y="2377150"/>
                <a:ext cx="1538177" cy="35884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48629" y="2140550"/>
                <a:ext cx="3196067" cy="89242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150</m:t>
                              </m:r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p</m:t>
                                      </m:r>
                                    </m:sub>
                                    <m:sup>
                                      <m: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g</m:t>
                                      </m:r>
                                    </m:sub>
                                    <m:sup>
                                      <m: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d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g</m:t>
                                      </m:r>
                                    </m:sub>
                                    <m:sup>
                                      <m: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75</m:t>
                              </m:r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d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U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U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e>
                            <m:e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75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d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d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𝐔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U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s</m:t>
                                      </m:r>
                                    </m:sub>
                                  </m:sSub>
                                </m:e>
                              </m:d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65</m:t>
                                  </m:r>
                                </m:sup>
                              </m:sSubSup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  <m:r>
                                <a:rPr lang="en-US" sz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d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629" y="2140550"/>
                <a:ext cx="3196067" cy="8924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04544" y="2244841"/>
                <a:ext cx="3221523" cy="683842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24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Re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  <m: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15</m:t>
                                  </m:r>
                                  <m:sSubSup>
                                    <m:sSub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Re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p</m:t>
                                      </m:r>
                                    </m:sub>
                                    <m:sup>
                                      <m: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687</m:t>
                                      </m:r>
                                    </m:sup>
                                  </m:sSubSup>
                                </m:e>
                              </m:d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             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Re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p</m:t>
                                  </m:r>
                                </m:sub>
                              </m:sSub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1000</m:t>
                              </m:r>
                            </m:e>
                            <m:e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44</m:t>
                              </m:r>
                              <m:r>
                                <a:rPr lang="en-US" sz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                            </m:t>
                              </m:r>
                              <m:r>
                                <a:rPr lang="en-US" sz="1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  <m:r>
                                <a:rPr lang="en-US" sz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  <m:sSub>
                                <m:sSubPr>
                                  <m:ctrlPr>
                                    <a:rPr lang="en-US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Re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p</m:t>
                                  </m:r>
                                </m:sub>
                              </m:sSub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544" y="2244841"/>
                <a:ext cx="3221523" cy="6838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7259" y="2362030"/>
                <a:ext cx="1334981" cy="41184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g</m:t>
                          </m:r>
                        </m:sub>
                      </m:sSub>
                      <m:r>
                        <a:rPr lang="en-US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β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p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g</m:t>
                              </m:r>
                            </m:sub>
                          </m:s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p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59" y="2362030"/>
                <a:ext cx="1334981" cy="411844"/>
              </a:xfrm>
              <a:prstGeom prst="rect">
                <a:avLst/>
              </a:prstGeom>
              <a:blipFill>
                <a:blip r:embed="rId5"/>
                <a:stretch>
                  <a:fillRect l="-2283" t="-4412" b="-8824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685915" y="2365695"/>
                <a:ext cx="1568891" cy="44275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  <m:r>
                                <a:rPr lang="en-US" sz="12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5915" y="2365695"/>
                <a:ext cx="1568891" cy="442750"/>
              </a:xfrm>
              <a:prstGeom prst="rect">
                <a:avLst/>
              </a:prstGeom>
              <a:blipFill>
                <a:blip r:embed="rId6"/>
                <a:stretch>
                  <a:fillRect l="-1946" b="-8219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28600" y="1362438"/>
            <a:ext cx="10902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Solid Phase (</a:t>
            </a:r>
            <a:r>
              <a:rPr lang="en-US" sz="2400" b="1" dirty="0" err="1"/>
              <a:t>Lagrangian</a:t>
            </a:r>
            <a:r>
              <a:rPr lang="en-US" sz="2400" b="1" dirty="0"/>
              <a:t>)</a:t>
            </a:r>
          </a:p>
          <a:p>
            <a:r>
              <a:rPr lang="en-US" b="1" dirty="0"/>
              <a:t>	Fluid Force: </a:t>
            </a:r>
            <a:r>
              <a:rPr lang="en-US" b="1" dirty="0" err="1"/>
              <a:t>Gidaspow</a:t>
            </a:r>
            <a:r>
              <a:rPr lang="en-US" b="1" dirty="0"/>
              <a:t>	Contact Force: Hertz-</a:t>
            </a:r>
            <a:r>
              <a:rPr lang="en-US" b="1" dirty="0" err="1"/>
              <a:t>Mindlin</a:t>
            </a:r>
            <a:r>
              <a:rPr lang="en-US" b="1" dirty="0"/>
              <a:t> (</a:t>
            </a:r>
            <a:r>
              <a:rPr lang="en-US" b="1" dirty="0" err="1"/>
              <a:t>Hertzin</a:t>
            </a:r>
            <a:r>
              <a:rPr lang="en-US" b="1" dirty="0"/>
              <a:t> Spring Dashpot Model)</a:t>
            </a:r>
          </a:p>
          <a:p>
            <a:r>
              <a:rPr lang="en-US" b="1" dirty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3048920"/>
            <a:ext cx="114920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Continuous Phase (Eulerian)</a:t>
            </a:r>
          </a:p>
          <a:p>
            <a:r>
              <a:rPr lang="en-US" b="1" dirty="0"/>
              <a:t>Turbulence Model: K-</a:t>
            </a:r>
            <a:r>
              <a:rPr lang="el-GR" b="1" dirty="0"/>
              <a:t>ε</a:t>
            </a:r>
            <a:r>
              <a:rPr lang="en-US" b="1" dirty="0"/>
              <a:t> model</a:t>
            </a:r>
          </a:p>
          <a:p>
            <a:endParaRPr lang="en-US" b="1" dirty="0"/>
          </a:p>
          <a:p>
            <a:r>
              <a:rPr lang="en-US" b="1" dirty="0"/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546764" y="3830568"/>
            <a:ext cx="2105063" cy="631251"/>
            <a:chOff x="30340" y="813156"/>
            <a:chExt cx="2105063" cy="6312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7214" y="1093542"/>
                  <a:ext cx="1966949" cy="350865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δt</m:t>
                            </m:r>
                          </m:den>
                        </m:f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</m:e>
                        </m:d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𝛻</m:t>
                        </m:r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</m:e>
                        </m:d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ρ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14" y="1093542"/>
                  <a:ext cx="1966949" cy="350865"/>
                </a:xfrm>
                <a:prstGeom prst="rect">
                  <a:avLst/>
                </a:prstGeom>
                <a:blipFill>
                  <a:blip r:embed="rId7"/>
                  <a:stretch>
                    <a:fillRect l="-1548" t="-3509" r="-310" b="-15789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/>
            <p:cNvSpPr txBox="1"/>
            <p:nvPr/>
          </p:nvSpPr>
          <p:spPr>
            <a:xfrm>
              <a:off x="30340" y="813156"/>
              <a:ext cx="2105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Mass Conservation: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2533" y="3735344"/>
            <a:ext cx="4694035" cy="1279973"/>
            <a:chOff x="30340" y="2933497"/>
            <a:chExt cx="4694035" cy="12799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7214" y="3305463"/>
                  <a:ext cx="4617161" cy="350865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δt</m:t>
                            </m:r>
                          </m:den>
                        </m:f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sz="120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</m:d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𝛻</m:t>
                        </m:r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1" i="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𝐔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 i="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</m:sub>
                                </m:sSub>
                                <m:r>
                                  <a:rPr lang="en-US" sz="1200" b="0" i="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  <m:r>
                              <a:rPr lang="en-US" sz="12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12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 </m:t>
                            </m:r>
                          </m:e>
                        </m:d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𝛻</m:t>
                            </m:r>
                            <m:r>
                              <a:rPr lang="en-US" sz="120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200" i="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ε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 i="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20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eff</m:t>
                                    </m:r>
                                  </m:sub>
                                </m:sSub>
                                <m:r>
                                  <a:rPr lang="en-US" sz="120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𝛻</m:t>
                                </m:r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s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12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1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rad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14" y="3305463"/>
                  <a:ext cx="4617161" cy="350865"/>
                </a:xfrm>
                <a:prstGeom prst="rect">
                  <a:avLst/>
                </a:prstGeom>
                <a:blipFill>
                  <a:blip r:embed="rId8"/>
                  <a:stretch>
                    <a:fillRect l="-264" t="-3509" b="-15789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/>
            <p:cNvSpPr txBox="1"/>
            <p:nvPr/>
          </p:nvSpPr>
          <p:spPr>
            <a:xfrm>
              <a:off x="30340" y="2933497"/>
              <a:ext cx="2294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Energy Conservation: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107214" y="3780210"/>
                  <a:ext cx="1171283" cy="433260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  <m:r>
                          <a:rPr lang="en-US" sz="12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</m:den>
                        </m:f>
                        <m:r>
                          <a:rPr lang="en-US" sz="12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200" b="1" i="0" smtClean="0">
                                    <a:latin typeface="Cambria Math" panose="02040503050406030204" pitchFamily="18" charset="0"/>
                                  </a:rPr>
                                  <m:t>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</m:sub>
                              <m:sup>
                                <m:r>
                                  <a:rPr lang="en-US" sz="1200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14" y="3780210"/>
                  <a:ext cx="1171283" cy="433260"/>
                </a:xfrm>
                <a:prstGeom prst="rect">
                  <a:avLst/>
                </a:prstGeom>
                <a:blipFill>
                  <a:blip r:embed="rId9"/>
                  <a:stretch>
                    <a:fillRect l="-2604" r="-521" b="-9859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667716" y="5139200"/>
            <a:ext cx="4138569" cy="633937"/>
            <a:chOff x="28834" y="1898723"/>
            <a:chExt cx="4138569" cy="6339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8834" y="2181795"/>
                  <a:ext cx="4138569" cy="350865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δt</m:t>
                            </m:r>
                          </m:den>
                        </m:f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</m:e>
                        </m:d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𝛻</m:t>
                        </m:r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</m:e>
                        </m:d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𝛻</m:t>
                            </m:r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𝛻</m:t>
                            </m:r>
                            <m: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200" i="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ε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 i="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</m:sub>
                                </m:sSub>
                                <m:r>
                                  <a:rPr lang="en-US" sz="1200" b="1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𝛕</m:t>
                                </m:r>
                              </m:e>
                            </m:d>
                            <m: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r>
                              <a:rPr lang="en-US" sz="1200" b="1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  <m: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34" y="2181795"/>
                  <a:ext cx="4138569" cy="350865"/>
                </a:xfrm>
                <a:prstGeom prst="rect">
                  <a:avLst/>
                </a:prstGeom>
                <a:blipFill>
                  <a:blip r:embed="rId10"/>
                  <a:stretch>
                    <a:fillRect l="-590" t="-3448" b="-15517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30340" y="1898723"/>
              <a:ext cx="2765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Momentum Conservation: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46764" y="5142296"/>
            <a:ext cx="4016741" cy="635484"/>
            <a:chOff x="29939" y="4597470"/>
            <a:chExt cx="4016741" cy="6354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29939" y="4882089"/>
                  <a:ext cx="4016741" cy="350865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δt</m:t>
                            </m:r>
                          </m:den>
                        </m:f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d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𝛻</m:t>
                        </m:r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1" i="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𝐔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 i="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d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𝛻</m:t>
                        </m:r>
                        <m:r>
                          <a:rPr lang="en-US" sz="1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200" i="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ρ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 i="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eff</m:t>
                                </m:r>
                              </m:sub>
                            </m:sSub>
                            <m:r>
                              <a:rPr lang="en-US" sz="12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𝛻</m:t>
                            </m:r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i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d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12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i</m:t>
                                </m:r>
                              </m:sub>
                            </m:sSub>
                          </m:sub>
                        </m:sSub>
                        <m:r>
                          <a:rPr lang="en-US" sz="1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i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39" y="4882089"/>
                  <a:ext cx="4016741" cy="350865"/>
                </a:xfrm>
                <a:prstGeom prst="rect">
                  <a:avLst/>
                </a:prstGeom>
                <a:blipFill>
                  <a:blip r:embed="rId11"/>
                  <a:stretch>
                    <a:fillRect l="-455" t="-3448" b="-15517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30340" y="4597470"/>
              <a:ext cx="3292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Chemical Species Conservation: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6012" y="191056"/>
            <a:ext cx="2686050" cy="1381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841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2030" y="-92843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Materials and Methods</a:t>
            </a:r>
            <a:br>
              <a:rPr lang="en-US" b="1" dirty="0">
                <a:latin typeface="+mn-lt"/>
              </a:rPr>
            </a:br>
            <a:r>
              <a:rPr lang="en-US" sz="3600" b="1" dirty="0" err="1">
                <a:latin typeface="+mn-lt"/>
              </a:rPr>
              <a:t>Submodels</a:t>
            </a:r>
            <a:endParaRPr lang="en-US" sz="36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F1C9-902E-492E-9FB4-E8F9CA03E398}" type="slidenum">
              <a:rPr lang="en-US" smtClean="0"/>
              <a:t>9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416371" y="1481393"/>
            <a:ext cx="3135300" cy="1808237"/>
            <a:chOff x="-37140" y="812116"/>
            <a:chExt cx="3135300" cy="1808237"/>
          </a:xfrm>
          <a:effectLst/>
        </p:grpSpPr>
        <p:sp>
          <p:nvSpPr>
            <p:cNvPr id="33" name="TextBox 32"/>
            <p:cNvSpPr txBox="1"/>
            <p:nvPr/>
          </p:nvSpPr>
          <p:spPr>
            <a:xfrm>
              <a:off x="77205" y="812116"/>
              <a:ext cx="3020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Heat Transfer: </a:t>
              </a:r>
              <a:r>
                <a:rPr lang="en-US" b="1" dirty="0" err="1"/>
                <a:t>Ranz</a:t>
              </a:r>
              <a:r>
                <a:rPr lang="en-US" b="1" dirty="0"/>
                <a:t> Marshall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164657" y="1167640"/>
                  <a:ext cx="1650324" cy="628314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Nu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sub>
                              <m:sup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657" y="1167640"/>
                  <a:ext cx="1650324" cy="62831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-37140" y="2309242"/>
                  <a:ext cx="2859171" cy="311111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Nu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6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  <m:sup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b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sup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33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7140" y="2309242"/>
                  <a:ext cx="2859171" cy="311111"/>
                </a:xfrm>
                <a:prstGeom prst="rect">
                  <a:avLst/>
                </a:prstGeom>
                <a:blipFill>
                  <a:blip r:embed="rId6"/>
                  <a:stretch>
                    <a:fillRect t="-1961" b="-21569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59379" y="1727120"/>
                  <a:ext cx="1152430" cy="614207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pg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379" y="1727120"/>
                  <a:ext cx="1152430" cy="61420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467870" y="3500054"/>
            <a:ext cx="3083801" cy="1048683"/>
            <a:chOff x="3277516" y="791903"/>
            <a:chExt cx="3083801" cy="1048683"/>
          </a:xfrm>
          <a:effectLst/>
        </p:grpSpPr>
        <p:sp>
          <p:nvSpPr>
            <p:cNvPr id="38" name="TextBox 37"/>
            <p:cNvSpPr txBox="1"/>
            <p:nvPr/>
          </p:nvSpPr>
          <p:spPr>
            <a:xfrm>
              <a:off x="3277516" y="791903"/>
              <a:ext cx="2720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Particle Shrinkage Model</a:t>
              </a:r>
              <a:r>
                <a:rPr lang="en-US" b="1" dirty="0">
                  <a:latin typeface="Candara" panose="020E0502030303020204" pitchFamily="34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368010" y="1155206"/>
                  <a:ext cx="2993307" cy="685380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p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333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8010" y="1155206"/>
                  <a:ext cx="2993307" cy="68538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3987498" y="1502851"/>
            <a:ext cx="3184772" cy="3015506"/>
            <a:chOff x="112868" y="2850181"/>
            <a:chExt cx="3184772" cy="30155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27488" y="3888002"/>
                  <a:ext cx="2895986" cy="59400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dM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carb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dt</m:t>
                            </m:r>
                          </m:den>
                        </m:f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diff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kin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diff</m:t>
                                </m:r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kin</m:t>
                                </m:r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488" y="3888002"/>
                  <a:ext cx="2895986" cy="59400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131007" y="4562402"/>
                  <a:ext cx="2902782" cy="809324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diff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T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p</m:t>
                                            </m:r>
                                          </m:sub>
                                        </m:sSub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T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i="0">
                                                <a:latin typeface="Cambria Math" panose="02040503050406030204" pitchFamily="18" charset="0"/>
                                              </a:rPr>
                                              <m:t>g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75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007" y="4562402"/>
                  <a:ext cx="2902782" cy="809324"/>
                </a:xfrm>
                <a:prstGeom prst="rect">
                  <a:avLst/>
                </a:prstGeom>
                <a:blipFill>
                  <a:blip r:embed="rId9"/>
                  <a:stretch>
                    <a:fillRect b="-758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185324" y="5387736"/>
                  <a:ext cx="2051523" cy="477951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kin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324" y="5387736"/>
                  <a:ext cx="2051523" cy="47795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/>
            <p:cNvSpPr txBox="1"/>
            <p:nvPr/>
          </p:nvSpPr>
          <p:spPr>
            <a:xfrm>
              <a:off x="112868" y="2850181"/>
              <a:ext cx="2675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Heterogeneous Reactions</a:t>
              </a:r>
              <a:r>
                <a:rPr lang="en-US" b="1" dirty="0">
                  <a:latin typeface="Candara" panose="020E0502030303020204" pitchFamily="34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88680" y="3255623"/>
                  <a:ext cx="3108960" cy="553998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 + </m:t>
                        </m:r>
                        <m:sSub>
                          <m:sSubPr>
                            <m:ctrlPr>
                              <a:rPr lang="ar-A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ar-AE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en-US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CO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+ </m:t>
                        </m:r>
                        <m:sSub>
                          <m:sSubPr>
                            <m:ctrlPr>
                              <a:rPr lang="ar-A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ar-AE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ar-AE" i="1" dirty="0">
                    <a:latin typeface="Candara" panose="020E0502030303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 + </m:t>
                        </m:r>
                        <m:sSub>
                          <m:sSubPr>
                            <m:ctrlPr>
                              <a:rPr lang="ar-A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CO</m:t>
                            </m:r>
                          </m:e>
                          <m:sub>
                            <m:r>
                              <a:rPr lang="ar-AE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ar-AE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AE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ar-AE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CO</m:t>
                        </m:r>
                      </m:oMath>
                    </m:oMathPara>
                  </a14:m>
                  <a:endParaRPr lang="en-US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680" y="3255623"/>
                  <a:ext cx="3108960" cy="553998"/>
                </a:xfrm>
                <a:prstGeom prst="rect">
                  <a:avLst/>
                </a:prstGeom>
                <a:blipFill>
                  <a:blip r:embed="rId11"/>
                  <a:stretch>
                    <a:fillRect l="-2745" b="-7692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TextBox 52"/>
          <p:cNvSpPr txBox="1"/>
          <p:nvPr/>
        </p:nvSpPr>
        <p:spPr>
          <a:xfrm>
            <a:off x="7137351" y="1451421"/>
            <a:ext cx="30460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Combustion Model:</a:t>
            </a:r>
          </a:p>
          <a:p>
            <a:r>
              <a:rPr lang="en-US" dirty="0"/>
              <a:t>Partially Stirred Reactor (</a:t>
            </a:r>
            <a:r>
              <a:rPr lang="en-US" dirty="0" err="1"/>
              <a:t>PaSR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143528" y="2576724"/>
            <a:ext cx="3030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Transport Model: Newtonian</a:t>
            </a:r>
          </a:p>
          <a:p>
            <a:r>
              <a:rPr lang="en-US" dirty="0"/>
              <a:t>Constant viscosity</a:t>
            </a:r>
          </a:p>
          <a:p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6371" y="4653904"/>
            <a:ext cx="19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Phase Change: </a:t>
            </a:r>
          </a:p>
          <a:p>
            <a:r>
              <a:rPr lang="en-US" dirty="0"/>
              <a:t>Liquid Evaporation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987498" y="4875328"/>
            <a:ext cx="3481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Radiation Model: P1</a:t>
            </a:r>
          </a:p>
          <a:p>
            <a:endParaRPr lang="en-US" b="1" dirty="0">
              <a:latin typeface="Candara" panose="020E0502030303020204" pitchFamily="34" charset="0"/>
            </a:endParaRPr>
          </a:p>
          <a:p>
            <a:endParaRPr lang="en-US" b="1" dirty="0"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20269" y="5197912"/>
                <a:ext cx="2994901" cy="690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269" y="5197912"/>
                <a:ext cx="2994901" cy="6908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387831" y="2431125"/>
                <a:ext cx="1759090" cy="344934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800" dirty="0">
                    <a:latin typeface="Candara" panose="020E0502030303020204" pitchFamily="34" charset="0"/>
                  </a:rPr>
                  <a:t>Heat Transfer Constant</a:t>
                </a:r>
                <a:endParaRPr lang="en-US" sz="800" dirty="0">
                  <a:latin typeface="Candara" panose="020E0502030303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        Particle Volume Fraction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sub>
                    </m:sSub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        Thermal Conductivity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800" dirty="0">
                    <a:latin typeface="Candara" panose="020E0502030303020204" pitchFamily="34" charset="0"/>
                  </a:rPr>
                  <a:t>Nusselt Number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800" dirty="0">
                    <a:latin typeface="Candara" panose="020E0502030303020204" pitchFamily="34" charset="0"/>
                  </a:rPr>
                  <a:t>Particle Diameter</a:t>
                </a:r>
                <a:endParaRPr lang="en-US" sz="800" dirty="0">
                  <a:latin typeface="Candara" panose="020E0502030303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800">
                        <a:latin typeface="Cambria Math" panose="02040503050406030204" pitchFamily="18" charset="0"/>
                      </a:rPr>
                      <m:t>Pr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         Prandtl Number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pg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800" dirty="0">
                    <a:latin typeface="Candara" panose="020E0502030303020204" pitchFamily="34" charset="0"/>
                  </a:rPr>
                  <a:t>Gas Heat Capacity</a:t>
                </a:r>
                <a:endParaRPr lang="en-US" sz="800" dirty="0">
                  <a:latin typeface="Candara" panose="020E0502030303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g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Gas Viscosity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Particle Reynold Number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      Particle Mass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800" dirty="0">
                    <a:latin typeface="Candara" panose="020E0502030303020204" pitchFamily="34" charset="0"/>
                  </a:rPr>
                  <a:t>Particle Density</a:t>
                </a:r>
                <a:endParaRPr lang="en-US" sz="800" dirty="0">
                  <a:latin typeface="Candara" panose="020E0502030303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carb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Particle Carbon Mass</a:t>
                </a:r>
                <a:endParaRPr lang="en-US" sz="800" dirty="0">
                  <a:latin typeface="Candara" panose="020E0502030303020204" pitchFamily="34" charset="0"/>
                </a:endParaRP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80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           Time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Particle Surface Area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800" dirty="0">
                    <a:latin typeface="Candara" panose="020E0502030303020204" pitchFamily="34" charset="0"/>
                  </a:rPr>
                  <a:t>Gas Partial Pressure</a:t>
                </a:r>
                <a:endParaRPr lang="en-US" sz="800" dirty="0">
                  <a:latin typeface="Candara" panose="020E0502030303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diff</m:t>
                        </m:r>
                        <m: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800" dirty="0">
                    <a:latin typeface="Candara" panose="020E0502030303020204" pitchFamily="34" charset="0"/>
                  </a:rPr>
                  <a:t>Diffusion Rate Constant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kin</m:t>
                        </m:r>
                        <m: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Kinetic Rate Constant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r>
                      <a:rPr lang="en-US" sz="8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         Mass Diffusion Constant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800" dirty="0">
                    <a:latin typeface="Candara" panose="020E0502030303020204" pitchFamily="34" charset="0"/>
                  </a:rPr>
                  <a:t>Particle Temperature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sub>
                    </m:sSub>
                    <m:r>
                      <a:rPr lang="en-US" sz="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800" dirty="0">
                    <a:latin typeface="Candara" panose="020E0502030303020204" pitchFamily="34" charset="0"/>
                  </a:rPr>
                  <a:t>Gas Temperature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r>
                      <a:rPr lang="en-US" sz="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         Absorption coefficient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       Scattering coefficient</a:t>
                </a:r>
              </a:p>
              <a:p>
                <a:pPr>
                  <a:spcAft>
                    <a:spcPts val="49"/>
                  </a:spcAft>
                </a:pPr>
                <a:r>
                  <a:rPr lang="en-US" sz="800" dirty="0">
                    <a:latin typeface="Candara" panose="020E0502030303020204" pitchFamily="34" charset="0"/>
                  </a:rPr>
                  <a:t>G:          Incident radiation</a:t>
                </a:r>
              </a:p>
              <a:p>
                <a:pPr>
                  <a:spcAft>
                    <a:spcPts val="49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800" dirty="0">
                    <a:latin typeface="Candara" panose="020E0502030303020204" pitchFamily="34" charset="0"/>
                  </a:rPr>
                  <a:t>:         Linear-anisotropic phase function coefficient</a:t>
                </a:r>
              </a:p>
              <a:p>
                <a:pPr>
                  <a:spcAft>
                    <a:spcPts val="49"/>
                  </a:spcAft>
                </a:pPr>
                <a:endParaRPr lang="en-US" sz="8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7831" y="2431125"/>
                <a:ext cx="1759090" cy="344934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7612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8F972D7-04CC-4E93-91ED-64FFE962E7D2}" vid="{FE8ADA61-DA83-4A6C-AB98-3C36D3367B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12797</TotalTime>
  <Words>1601</Words>
  <Application>Microsoft Office PowerPoint</Application>
  <PresentationFormat>Widescreen</PresentationFormat>
  <Paragraphs>297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Candara</vt:lpstr>
      <vt:lpstr>Times New Roman</vt:lpstr>
      <vt:lpstr>Office Theme</vt:lpstr>
      <vt:lpstr>Development of a comprehensive computational fluid dynamic (CFD) and discrete element model of biomass fast pyrolysis in a bubbling fluidized bed reactor</vt:lpstr>
      <vt:lpstr>Biomass Pyrolysis</vt:lpstr>
      <vt:lpstr>Rapid screening through simulation</vt:lpstr>
      <vt:lpstr>Project Objective</vt:lpstr>
      <vt:lpstr>OpenFOAM</vt:lpstr>
      <vt:lpstr>Why DEM?</vt:lpstr>
      <vt:lpstr>Materials and Methods Experimental Setup</vt:lpstr>
      <vt:lpstr>Materials and Methods Model Implementation</vt:lpstr>
      <vt:lpstr>Materials and Methods Submodels</vt:lpstr>
      <vt:lpstr>Materials and Methods Reaction Scheme</vt:lpstr>
      <vt:lpstr>Feedstock Characteristics</vt:lpstr>
      <vt:lpstr>PowerPoint Presentation</vt:lpstr>
      <vt:lpstr>Results Solids Evolution-Switchgrass</vt:lpstr>
      <vt:lpstr>Results Gas Evolution-Switchgrass</vt:lpstr>
      <vt:lpstr>Conclusions</vt:lpstr>
      <vt:lpstr>Plans for Future Work</vt:lpstr>
      <vt:lpstr>Acknowledgements</vt:lpstr>
      <vt:lpstr>Thank you</vt:lpstr>
    </vt:vector>
  </TitlesOfParts>
  <Company>University of Tennessee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comprehensive computational fluid dynamic and discrete element model of biomass fast pyrolysis in a bubbling fluidized bed reactor</dc:title>
  <dc:creator>Houston, Ross Wesley</dc:creator>
  <cp:lastModifiedBy>Houston, Ross Wesley</cp:lastModifiedBy>
  <cp:revision>189</cp:revision>
  <cp:lastPrinted>2017-07-11T19:52:02Z</cp:lastPrinted>
  <dcterms:created xsi:type="dcterms:W3CDTF">2017-06-26T19:44:37Z</dcterms:created>
  <dcterms:modified xsi:type="dcterms:W3CDTF">2017-08-08T10:59:45Z</dcterms:modified>
</cp:coreProperties>
</file>